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9" r:id="rId3"/>
    <p:sldId id="270" r:id="rId4"/>
    <p:sldId id="271" r:id="rId5"/>
    <p:sldId id="272" r:id="rId6"/>
    <p:sldId id="277" r:id="rId7"/>
    <p:sldId id="279" r:id="rId8"/>
    <p:sldId id="273" r:id="rId9"/>
    <p:sldId id="274" r:id="rId10"/>
    <p:sldId id="275" r:id="rId11"/>
    <p:sldId id="280" r:id="rId12"/>
    <p:sldId id="283" r:id="rId13"/>
    <p:sldId id="28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6" autoAdjust="0"/>
    <p:restoredTop sz="94660"/>
  </p:normalViewPr>
  <p:slideViewPr>
    <p:cSldViewPr snapToGrid="0">
      <p:cViewPr varScale="1">
        <p:scale>
          <a:sx n="57" d="100"/>
          <a:sy n="57" d="100"/>
        </p:scale>
        <p:origin x="89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980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633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98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511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663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616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964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984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220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550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835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92954-7E7A-405D-92F0-0BCFE8B4E52A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DB00E-2331-42D1-993B-CF19827B3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00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350" y="1190625"/>
            <a:ext cx="10401300" cy="44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2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928687"/>
            <a:ext cx="11382375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295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1. Because the two test procedures yield the same decisions, it dose not matter which is used when testing: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≠0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2. However, for the following tests only the t-test should be used: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≥0</m:t>
                      </m:r>
                    </m:oMath>
                  </m:oMathPara>
                </a14:m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Or any test 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≠0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 b="-4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5612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For the data in table 3.3 conduct an F-test for the hypothesis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≠0</m:t>
                      </m:r>
                    </m:oMath>
                  </m:oMathPara>
                </a14:m>
                <a:endParaRPr lang="en-US" dirty="0"/>
              </a:p>
              <a:p>
                <a:pPr marL="514350" indent="-514350">
                  <a:buAutoNum type="arabicParenBoth"/>
                </a:pPr>
                <a:r>
                  <a:rPr lang="en-US" dirty="0" smtClean="0"/>
                  <a:t>First, conduct the F test using formulae</a:t>
                </a:r>
              </a:p>
              <a:p>
                <a:pPr marL="514350" indent="-514350">
                  <a:buAutoNum type="arabicParenBoth"/>
                </a:pPr>
                <a:r>
                  <a:rPr lang="en-US" dirty="0" smtClean="0"/>
                  <a:t>Second, conduct the F test using the “</a:t>
                </a:r>
                <a:r>
                  <a:rPr lang="en-US" dirty="0" err="1" smtClean="0"/>
                  <a:t>anova</a:t>
                </a:r>
                <a:r>
                  <a:rPr lang="en-US" dirty="0" smtClean="0"/>
                  <a:t>” function in R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6833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933450"/>
            <a:ext cx="1080135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90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712" y="1695450"/>
            <a:ext cx="9172575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7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112" y="862012"/>
            <a:ext cx="8105775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88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1509712"/>
            <a:ext cx="10477500" cy="383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34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312" y="1223962"/>
            <a:ext cx="10239375" cy="441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911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Answer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/>
              </p:nvPr>
            </p:nvGraphicFramePr>
            <p:xfrm>
              <a:off x="838200" y="1825625"/>
              <a:ext cx="10515600" cy="32359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52600">
                      <a:extLst>
                        <a:ext uri="{9D8B030D-6E8A-4147-A177-3AD203B41FA5}">
                          <a16:colId xmlns:a16="http://schemas.microsoft.com/office/drawing/2014/main" val="830069623"/>
                        </a:ext>
                      </a:extLst>
                    </a:gridCol>
                    <a:gridCol w="1752600">
                      <a:extLst>
                        <a:ext uri="{9D8B030D-6E8A-4147-A177-3AD203B41FA5}">
                          <a16:colId xmlns:a16="http://schemas.microsoft.com/office/drawing/2014/main" val="1415939116"/>
                        </a:ext>
                      </a:extLst>
                    </a:gridCol>
                    <a:gridCol w="1752600">
                      <a:extLst>
                        <a:ext uri="{9D8B030D-6E8A-4147-A177-3AD203B41FA5}">
                          <a16:colId xmlns:a16="http://schemas.microsoft.com/office/drawing/2014/main" val="2372540549"/>
                        </a:ext>
                      </a:extLst>
                    </a:gridCol>
                    <a:gridCol w="1752600">
                      <a:extLst>
                        <a:ext uri="{9D8B030D-6E8A-4147-A177-3AD203B41FA5}">
                          <a16:colId xmlns:a16="http://schemas.microsoft.com/office/drawing/2014/main" val="3074747831"/>
                        </a:ext>
                      </a:extLst>
                    </a:gridCol>
                    <a:gridCol w="1752600">
                      <a:extLst>
                        <a:ext uri="{9D8B030D-6E8A-4147-A177-3AD203B41FA5}">
                          <a16:colId xmlns:a16="http://schemas.microsoft.com/office/drawing/2014/main" val="1363785784"/>
                        </a:ext>
                      </a:extLst>
                    </a:gridCol>
                    <a:gridCol w="1752600">
                      <a:extLst>
                        <a:ext uri="{9D8B030D-6E8A-4147-A177-3AD203B41FA5}">
                          <a16:colId xmlns:a16="http://schemas.microsoft.com/office/drawing/2014/main" val="141123564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  <m:t>𝒚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dirty="0" smtClean="0"/>
                            <a:t> -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𝒚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dirty="0" smtClean="0"/>
                            <a:t>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  <m:t>𝒚</m:t>
                                        </m:r>
                                      </m:e>
                                      <m:sub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  <m:t>𝒊</m:t>
                                        </m:r>
                                      </m:sub>
                                    </m:sSub>
                                    <m:r>
                                      <m:rPr>
                                        <m:nor/>
                                      </m:rPr>
                                      <a:rPr lang="en-US" dirty="0" smtClean="0"/>
                                      <m:t> − </m:t>
                                    </m:r>
                                    <m:sSub>
                                      <m:sSub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b="1" i="1" smtClean="0">
                                                <a:latin typeface="Cambria Math" panose="02040503050406030204" pitchFamily="18" charset="0"/>
                                              </a:rPr>
                                              <m:t>𝒚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  <m:t>𝒊</m:t>
                                        </m:r>
                                      </m:sub>
                                    </m:s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711849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2.0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6034497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4.2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-2.2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4.84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8930840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6.4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1.6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2.56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577855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8.6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-0.6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0.36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350676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10.8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0.04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9881455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13.0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4210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91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8.80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631421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111738218"/>
                  </p:ext>
                </p:extLst>
              </p:nvPr>
            </p:nvGraphicFramePr>
            <p:xfrm>
              <a:off x="838200" y="1825625"/>
              <a:ext cx="10515600" cy="32359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52600">
                      <a:extLst>
                        <a:ext uri="{9D8B030D-6E8A-4147-A177-3AD203B41FA5}">
                          <a16:colId xmlns:a16="http://schemas.microsoft.com/office/drawing/2014/main" val="830069623"/>
                        </a:ext>
                      </a:extLst>
                    </a:gridCol>
                    <a:gridCol w="1752600">
                      <a:extLst>
                        <a:ext uri="{9D8B030D-6E8A-4147-A177-3AD203B41FA5}">
                          <a16:colId xmlns:a16="http://schemas.microsoft.com/office/drawing/2014/main" val="1415939116"/>
                        </a:ext>
                      </a:extLst>
                    </a:gridCol>
                    <a:gridCol w="1752600">
                      <a:extLst>
                        <a:ext uri="{9D8B030D-6E8A-4147-A177-3AD203B41FA5}">
                          <a16:colId xmlns:a16="http://schemas.microsoft.com/office/drawing/2014/main" val="2372540549"/>
                        </a:ext>
                      </a:extLst>
                    </a:gridCol>
                    <a:gridCol w="1752600">
                      <a:extLst>
                        <a:ext uri="{9D8B030D-6E8A-4147-A177-3AD203B41FA5}">
                          <a16:colId xmlns:a16="http://schemas.microsoft.com/office/drawing/2014/main" val="3074747831"/>
                        </a:ext>
                      </a:extLst>
                    </a:gridCol>
                    <a:gridCol w="1752600">
                      <a:extLst>
                        <a:ext uri="{9D8B030D-6E8A-4147-A177-3AD203B41FA5}">
                          <a16:colId xmlns:a16="http://schemas.microsoft.com/office/drawing/2014/main" val="1363785784"/>
                        </a:ext>
                      </a:extLst>
                    </a:gridCol>
                    <a:gridCol w="1752600">
                      <a:extLst>
                        <a:ext uri="{9D8B030D-6E8A-4147-A177-3AD203B41FA5}">
                          <a16:colId xmlns:a16="http://schemas.microsoft.com/office/drawing/2014/main" val="1411235648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47" t="-4762" r="-500694" b="-4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97" t="-4762" r="-402439" b="-4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4762" r="-301042" b="-4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000" t="-4762" r="-201042" b="-4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01394" t="-4762" r="-101742" b="-4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99653" t="-4762" r="-1389" b="-4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711849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2.0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6034497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4.2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-2.2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4.84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8930840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9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6.4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1.6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2.56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577855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8.6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-0.6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0.36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350676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25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10.8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0.04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9881455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36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13.0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4210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91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8.80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631421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280783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Calculate SST and SSE using “</a:t>
            </a:r>
            <a:r>
              <a:rPr lang="en-US" dirty="0" err="1" smtClean="0"/>
              <a:t>anova</a:t>
            </a:r>
            <a:r>
              <a:rPr lang="en-US" dirty="0" smtClean="0"/>
              <a:t>” function in R</a:t>
            </a:r>
          </a:p>
          <a:p>
            <a:pPr marL="514350" indent="-514350">
              <a:buAutoNum type="arabicPeriod"/>
            </a:pPr>
            <a:r>
              <a:rPr lang="en-US" dirty="0" smtClean="0"/>
              <a:t>Calculate R-square directly using “summary” function.</a:t>
            </a:r>
          </a:p>
          <a:p>
            <a:pPr marL="5143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386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087" y="1023937"/>
            <a:ext cx="10029825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52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025" y="2209800"/>
            <a:ext cx="950595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828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103</Words>
  <Application>Microsoft Office PowerPoint</Application>
  <PresentationFormat>Widescreen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Answer</vt:lpstr>
      <vt:lpstr>Using R</vt:lpstr>
      <vt:lpstr>PowerPoint Presentation</vt:lpstr>
      <vt:lpstr>PowerPoint Presentation</vt:lpstr>
      <vt:lpstr>PowerPoint Presentation</vt:lpstr>
      <vt:lpstr>Note</vt:lpstr>
      <vt:lpstr>Question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3.4 Assessing the fit of a regression line</dc:title>
  <dc:creator>Dassanayake_Sesha</dc:creator>
  <cp:lastModifiedBy>Dassanayake_Sesha</cp:lastModifiedBy>
  <cp:revision>9</cp:revision>
  <dcterms:created xsi:type="dcterms:W3CDTF">2021-03-10T17:49:31Z</dcterms:created>
  <dcterms:modified xsi:type="dcterms:W3CDTF">2021-03-12T16:58:30Z</dcterms:modified>
</cp:coreProperties>
</file>

<file path=docProps/thumbnail.jpeg>
</file>